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3" r:id="rId5"/>
  </p:sldMasterIdLst>
  <p:notesMasterIdLst>
    <p:notesMasterId r:id="rId21"/>
  </p:notesMasterIdLst>
  <p:sldIdLst>
    <p:sldId id="278" r:id="rId6"/>
    <p:sldId id="302" r:id="rId7"/>
    <p:sldId id="303" r:id="rId8"/>
    <p:sldId id="293" r:id="rId9"/>
    <p:sldId id="294" r:id="rId10"/>
    <p:sldId id="297" r:id="rId11"/>
    <p:sldId id="295" r:id="rId12"/>
    <p:sldId id="296" r:id="rId13"/>
    <p:sldId id="298" r:id="rId14"/>
    <p:sldId id="299" r:id="rId15"/>
    <p:sldId id="300" r:id="rId16"/>
    <p:sldId id="301" r:id="rId17"/>
    <p:sldId id="304" r:id="rId18"/>
    <p:sldId id="305" r:id="rId19"/>
    <p:sldId id="292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64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58">
          <p15:clr>
            <a:srgbClr val="A4A3A4"/>
          </p15:clr>
        </p15:guide>
        <p15:guide id="5" pos="3840">
          <p15:clr>
            <a:srgbClr val="A4A3A4"/>
          </p15:clr>
        </p15:guide>
        <p15:guide id="6" pos="305">
          <p15:clr>
            <a:srgbClr val="A4A3A4"/>
          </p15:clr>
        </p15:guide>
        <p15:guide id="7" pos="74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2B38"/>
    <a:srgbClr val="63666A"/>
    <a:srgbClr val="D0D0CE"/>
    <a:srgbClr val="B1B3B3"/>
    <a:srgbClr val="888B8D"/>
    <a:srgbClr val="739600"/>
    <a:srgbClr val="F2AA00"/>
    <a:srgbClr val="E87722"/>
    <a:srgbClr val="FFFFFF"/>
    <a:srgbClr val="55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94727" autoAdjust="0"/>
  </p:normalViewPr>
  <p:slideViewPr>
    <p:cSldViewPr snapToGrid="0">
      <p:cViewPr varScale="1">
        <p:scale>
          <a:sx n="89" d="100"/>
          <a:sy n="89" d="100"/>
        </p:scale>
        <p:origin x="96" y="283"/>
      </p:cViewPr>
      <p:guideLst>
        <p:guide orient="horz" pos="2160"/>
        <p:guide orient="horz" pos="4164"/>
        <p:guide orient="horz" pos="3888"/>
        <p:guide orient="horz" pos="3658"/>
        <p:guide pos="3840"/>
        <p:guide pos="305"/>
        <p:guide pos="74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9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emf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.emf"/><Relationship Id="rId5" Type="http://schemas.openxmlformats.org/officeDocument/2006/relationships/image" Target="../media/image11.jpe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0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.e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.emf"/><Relationship Id="rId5" Type="http://schemas.openxmlformats.org/officeDocument/2006/relationships/image" Target="../media/image12.png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image" Target="../media/image1.emf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.emf"/><Relationship Id="rId5" Type="http://schemas.openxmlformats.org/officeDocument/2006/relationships/image" Target="../media/image5.jpe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emf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emf"/><Relationship Id="rId5" Type="http://schemas.openxmlformats.org/officeDocument/2006/relationships/image" Target="../media/image7.jpe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emf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.emf"/><Relationship Id="rId5" Type="http://schemas.openxmlformats.org/officeDocument/2006/relationships/image" Target="../media/image10.jpe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cbarthol\Desktop\Charlotte Work\Tools\PPT\Empower\2019 PPT cover images\women-shaking-hands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gray">
          <a:xfrm>
            <a:off x="0" y="-233"/>
            <a:ext cx="111170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6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5" name="Rectangle 4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Veter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barthol\Desktop\Charlotte Work\Tools\PPT\Empower\2019 PPT cover images\10-military-navy-man-doctor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264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ustom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2000" cy="6858000"/>
          </a:xfrm>
          <a:noFill/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-1" y="-5893"/>
            <a:ext cx="11946577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 algn="ctr" defTabSz="914196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 | Image instructions at right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4" name="MIO_LOGOPLACEHOLDER#LowerLeftMediumWide" hidden="1"/>
          <p:cNvSpPr/>
          <p:nvPr userDrawn="1"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0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Bullets/content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1" name="Rectangle 1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2" name="Rectangle 11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A4886B7-26B1-4F85-8462-29E9EF265361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10" name="Rectangle 9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1" name="Rectangle 10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2" name="Rectangle 1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7A37B0-6620-411F-B9F6-135A1B4AE0E7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L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ubtitle L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Subtitle R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5638800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567D776-C359-44AB-BE9A-49727ED657EB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7" name="Rectangle 6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9" name="Rectangle 8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4DD12-C0B7-4EB7-BE19-20A981B87DFA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9" name="Rectangle 8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1" name="Rectangle 10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E56CE5-DA97-4927-BDBD-BB321CB1A6C4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1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4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88" indent="-230188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16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4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88" indent="-230188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3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4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400"/>
            </a:lvl3pPr>
            <a:lvl4pPr marL="687388" indent="-230188">
              <a:buFont typeface="Arial" panose="020B0604020202020204" pitchFamily="34" charset="0"/>
              <a:buChar char="•"/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Type 16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Orange title 1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Orange title 2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9" name="Orange title 3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2" name="Circle 3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Circle 2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0" name="Circle 1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One line</a:t>
            </a:r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1" name="Rectangle 20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3" name="Rectangle 22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240852D-C87A-4826-AD72-9FDBAB24800F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Type insightful headline in sentence case | One line</a:t>
            </a:r>
          </a:p>
        </p:txBody>
      </p:sp>
      <p:sp>
        <p:nvSpPr>
          <p:cNvPr id="17" name="Rectangle 16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70500ED-450C-4812-8F83-812B349AAA83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Type insightful headline in sentence case | One line</a:t>
            </a: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A330414-8BC4-47E7-ADAF-BC3527C08519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2-women-running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92"/>
            <a:ext cx="12192000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0" y="9292"/>
            <a:ext cx="11092811" cy="684337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1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7" name="Rectangle 16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4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06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Type insightful headline in sentence case | One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20176C1-58B4-4BE5-A82F-114BD71DC6F9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R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R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L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L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Type insightful headline in sentence case | One line</a:t>
            </a:r>
          </a:p>
        </p:txBody>
      </p:sp>
      <p:sp>
        <p:nvSpPr>
          <p:cNvPr id="11" name="Rectangle 1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2" name="Rectangle 11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EEDF620-679B-4769-9C5B-B18E80351BA7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L"/>
          <p:cNvSpPr>
            <a:spLocks noGrp="1"/>
          </p:cNvSpPr>
          <p:nvPr>
            <p:ph type="pic" sz="quarter" idx="23"/>
          </p:nvPr>
        </p:nvSpPr>
        <p:spPr>
          <a:xfrm>
            <a:off x="524328" y="1828800"/>
            <a:ext cx="5571671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R"/>
          <p:cNvSpPr>
            <a:spLocks noGrp="1"/>
          </p:cNvSpPr>
          <p:nvPr>
            <p:ph type="pic" sz="quarter" idx="25"/>
          </p:nvPr>
        </p:nvSpPr>
        <p:spPr>
          <a:xfrm>
            <a:off x="6096000" y="1828800"/>
            <a:ext cx="5715000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L"/>
          <p:cNvSpPr>
            <a:spLocks noGrp="1"/>
          </p:cNvSpPr>
          <p:nvPr>
            <p:ph type="body" sz="quarter" idx="24" hasCustomPrompt="1"/>
          </p:nvPr>
        </p:nvSpPr>
        <p:spPr>
          <a:xfrm>
            <a:off x="2510971" y="4470400"/>
            <a:ext cx="3585028" cy="1435100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8" name="Text R"/>
          <p:cNvSpPr>
            <a:spLocks noGrp="1"/>
          </p:cNvSpPr>
          <p:nvPr>
            <p:ph type="body" sz="quarter" idx="26" hasCustomPrompt="1"/>
          </p:nvPr>
        </p:nvSpPr>
        <p:spPr>
          <a:xfrm>
            <a:off x="8226552" y="4470400"/>
            <a:ext cx="3584448" cy="1435100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Type insightful headline in sentence case | One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74AF452C-BC03-40B7-8DAA-3E8642F4C5D7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941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3"/>
          <p:cNvSpPr>
            <a:spLocks noGrp="1"/>
          </p:cNvSpPr>
          <p:nvPr>
            <p:ph type="pic" sz="quarter" idx="25"/>
          </p:nvPr>
        </p:nvSpPr>
        <p:spPr>
          <a:xfrm>
            <a:off x="8067405" y="1835374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3"/>
          <p:cNvSpPr>
            <a:spLocks noGrp="1"/>
          </p:cNvSpPr>
          <p:nvPr>
            <p:ph type="body" sz="quarter" idx="26" hasCustomPrompt="1"/>
          </p:nvPr>
        </p:nvSpPr>
        <p:spPr>
          <a:xfrm>
            <a:off x="9766519" y="3873724"/>
            <a:ext cx="2077358" cy="2031776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2"/>
          <p:cNvSpPr>
            <a:spLocks noGrp="1"/>
          </p:cNvSpPr>
          <p:nvPr>
            <p:ph type="pic" sz="quarter" idx="23"/>
          </p:nvPr>
        </p:nvSpPr>
        <p:spPr>
          <a:xfrm>
            <a:off x="4286398" y="1828800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 2"/>
          <p:cNvSpPr>
            <a:spLocks noGrp="1"/>
          </p:cNvSpPr>
          <p:nvPr>
            <p:ph type="body" sz="quarter" idx="24" hasCustomPrompt="1"/>
          </p:nvPr>
        </p:nvSpPr>
        <p:spPr>
          <a:xfrm>
            <a:off x="5985512" y="3873724"/>
            <a:ext cx="2077358" cy="2031776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9" name="Picture 1"/>
          <p:cNvSpPr>
            <a:spLocks noGrp="1"/>
          </p:cNvSpPr>
          <p:nvPr>
            <p:ph type="pic" sz="quarter" idx="22"/>
          </p:nvPr>
        </p:nvSpPr>
        <p:spPr>
          <a:xfrm>
            <a:off x="514351" y="1828800"/>
            <a:ext cx="3776472" cy="4076700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2204321" y="3873724"/>
            <a:ext cx="2077358" cy="2031776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Type insightful headline in sentence case | One line</a:t>
            </a:r>
          </a:p>
        </p:txBody>
      </p:sp>
      <p:sp>
        <p:nvSpPr>
          <p:cNvPr id="19" name="Rectangle 18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1" name="Rectangle 20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28E78DE8-D59E-4E52-BD09-B7E010850D30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103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mage 4"/>
          <p:cNvSpPr>
            <a:spLocks noGrp="1"/>
          </p:cNvSpPr>
          <p:nvPr>
            <p:ph type="pic" sz="quarter" idx="27"/>
          </p:nvPr>
        </p:nvSpPr>
        <p:spPr>
          <a:xfrm>
            <a:off x="8977313" y="1826530"/>
            <a:ext cx="2833688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Hea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10349593" y="2971800"/>
            <a:ext cx="1461407" cy="1439408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17" name="Image 3"/>
          <p:cNvSpPr>
            <a:spLocks noGrp="1"/>
          </p:cNvSpPr>
          <p:nvPr>
            <p:ph type="pic" sz="quarter" idx="25"/>
          </p:nvPr>
        </p:nvSpPr>
        <p:spPr>
          <a:xfrm>
            <a:off x="6157912" y="1826530"/>
            <a:ext cx="2821781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Hea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518285" y="2971800"/>
            <a:ext cx="1461407" cy="1439408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15" name="Image 2"/>
          <p:cNvSpPr>
            <a:spLocks noGrp="1"/>
          </p:cNvSpPr>
          <p:nvPr>
            <p:ph type="pic" sz="quarter" idx="23"/>
          </p:nvPr>
        </p:nvSpPr>
        <p:spPr>
          <a:xfrm>
            <a:off x="3333751" y="1828800"/>
            <a:ext cx="2824162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Hea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696505" y="2971800"/>
            <a:ext cx="1461407" cy="1439408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9" name="Image 1"/>
          <p:cNvSpPr>
            <a:spLocks noGrp="1"/>
          </p:cNvSpPr>
          <p:nvPr>
            <p:ph type="pic" sz="quarter" idx="22"/>
          </p:nvPr>
        </p:nvSpPr>
        <p:spPr>
          <a:xfrm>
            <a:off x="514350" y="1828800"/>
            <a:ext cx="2819400" cy="2583543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1872342" y="2971800"/>
            <a:ext cx="1461407" cy="1439408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Type insightful headline in sentence case | One line</a:t>
            </a:r>
          </a:p>
        </p:txBody>
      </p:sp>
      <p:sp>
        <p:nvSpPr>
          <p:cNvPr id="21" name="Rectangle 2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3" name="Rectangle 2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4" name="Rectangle 23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57A362F8-9165-43EA-8BFF-FBFB367753A5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mage 5"/>
          <p:cNvSpPr>
            <a:spLocks noGrp="1"/>
          </p:cNvSpPr>
          <p:nvPr>
            <p:ph type="pic" sz="quarter" idx="29"/>
          </p:nvPr>
        </p:nvSpPr>
        <p:spPr>
          <a:xfrm>
            <a:off x="9565441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Hea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2103" y="2700789"/>
            <a:ext cx="1116693" cy="1099883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3" name="Image 4"/>
          <p:cNvSpPr>
            <a:spLocks noGrp="1"/>
          </p:cNvSpPr>
          <p:nvPr>
            <p:ph type="pic" sz="quarter" idx="27"/>
          </p:nvPr>
        </p:nvSpPr>
        <p:spPr>
          <a:xfrm>
            <a:off x="7302668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Hea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426255" y="2700789"/>
            <a:ext cx="1116693" cy="1099883"/>
          </a:xfrm>
          <a:solidFill>
            <a:schemeClr val="accent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7" name="Image 3"/>
          <p:cNvSpPr>
            <a:spLocks noGrp="1"/>
          </p:cNvSpPr>
          <p:nvPr>
            <p:ph type="pic" sz="quarter" idx="25"/>
          </p:nvPr>
        </p:nvSpPr>
        <p:spPr>
          <a:xfrm>
            <a:off x="5039895" y="1826531"/>
            <a:ext cx="2240280" cy="1974141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Hea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163482" y="2700789"/>
            <a:ext cx="1116693" cy="1099883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5" name="Image 2"/>
          <p:cNvSpPr>
            <a:spLocks noGrp="1"/>
          </p:cNvSpPr>
          <p:nvPr>
            <p:ph type="pic" sz="quarter" idx="23"/>
          </p:nvPr>
        </p:nvSpPr>
        <p:spPr>
          <a:xfrm>
            <a:off x="2777122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Hea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900709" y="2700789"/>
            <a:ext cx="1116693" cy="1099883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9" name="Image 1"/>
          <p:cNvSpPr>
            <a:spLocks noGrp="1"/>
          </p:cNvSpPr>
          <p:nvPr>
            <p:ph type="pic" sz="quarter" idx="22"/>
          </p:nvPr>
        </p:nvSpPr>
        <p:spPr>
          <a:xfrm>
            <a:off x="514349" y="1826530"/>
            <a:ext cx="2240280" cy="1974142"/>
          </a:xfrm>
          <a:solidFill>
            <a:srgbClr val="EAEAEA"/>
          </a:solidFill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1637936" y="2700789"/>
            <a:ext cx="1116693" cy="1099883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Type insightful headline in sentence case | One line</a:t>
            </a:r>
          </a:p>
        </p:txBody>
      </p:sp>
      <p:sp>
        <p:nvSpPr>
          <p:cNvPr id="23" name="Rectangle 2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4" name="Rectangle 2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5" name="Rectangle 2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6" name="Rectangle 25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A6A054C0-152C-418B-A313-EF7115C4C82A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18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19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17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285750" indent="-2857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171450" indent="-17145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Type insightful headline in sentence case | 1 line</a:t>
            </a:r>
          </a:p>
        </p:txBody>
      </p:sp>
      <p:sp>
        <p:nvSpPr>
          <p:cNvPr id="21" name="Rectangle 20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2" name="Rectangle 21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3" name="Rectangle 2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4" name="Rectangle 23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390337E2-D128-41D4-B77B-D14915750EBB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28575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Type insightful headline in sentence case | 1 line</a:t>
            </a: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84627A7D-9AAD-479A-8AF2-19CA03547998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 lIns="137160" tIns="91440" rIns="137160" bIns="91440"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171450" indent="-1714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[place icon here. To  remove text, place cursor then hit space bar]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Type insightful headline in sentence case | 1 line</a:t>
            </a:r>
          </a:p>
        </p:txBody>
      </p:sp>
      <p:sp>
        <p:nvSpPr>
          <p:cNvPr id="16" name="Rectangle 15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FB4DE137-510F-4D07-AE4B-9AC472EB83A5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5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Hea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Hea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</a:t>
            </a:r>
            <a:r>
              <a:rPr lang="en-US" dirty="0" err="1"/>
              <a:t>pt</a:t>
            </a:r>
            <a:r>
              <a:rPr lang="en-US" dirty="0"/>
              <a:t>, hit return then Tab to get to level 2 – 14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 lIns="137160" tIns="91440" rIns="137160" bIns="91440"/>
          <a:lstStyle>
            <a:lvl1pPr>
              <a:defRPr sz="1600"/>
            </a:lvl1pPr>
            <a:lvl2pPr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</a:pPr>
            <a:r>
              <a:rPr lang="en-US" dirty="0"/>
              <a:t>[Delete this text  and place icon here]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Type insightful headline in sentence case | 1 line</a:t>
            </a:r>
          </a:p>
        </p:txBody>
      </p:sp>
      <p:sp>
        <p:nvSpPr>
          <p:cNvPr id="18" name="Rectangle 17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9" name="Rectangle 18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0" name="Rectangle 19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1" name="Rectangle 20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DF5F5DC-57E1-49EA-8A50-93674A218190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barthol\Desktop\Charlotte Work\Tools\PPT\Empower\2019 PPT cover images\3-hallway-nurse-doctor-tablet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34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2068629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4313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mage Placeholder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Type insightful headline in sentence case | 1 line</a:t>
            </a: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4" name="Rectangle 1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B96A86B-44F5-40DB-940F-4019FB593A20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mage Placeholder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Type insightful headline in sentence case | 1 line</a:t>
            </a:r>
          </a:p>
        </p:txBody>
      </p:sp>
      <p:sp>
        <p:nvSpPr>
          <p:cNvPr id="14" name="Rectangle 13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5" name="Rectangle 14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E08BB7-C433-4BBD-A3AE-A157C63A63E7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Placeholder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6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</a:t>
            </a:r>
            <a:r>
              <a:rPr lang="en-US" dirty="0" err="1"/>
              <a:t>pt</a:t>
            </a:r>
            <a:r>
              <a:rPr lang="en-US" dirty="0"/>
              <a:t>, hit return then Tab to get to level 2 – 12 </a:t>
            </a:r>
            <a:r>
              <a:rPr lang="en-US" dirty="0" err="1"/>
              <a:t>pt</a:t>
            </a:r>
            <a:r>
              <a:rPr lang="en-US" dirty="0"/>
              <a:t>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11315700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 | One line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Type insightful headline in sentence case | 1 line</a:t>
            </a:r>
          </a:p>
        </p:txBody>
      </p:sp>
      <p:sp>
        <p:nvSpPr>
          <p:cNvPr id="14" name="Rectangle 13" hidden="1"/>
          <p:cNvSpPr/>
          <p:nvPr userDrawn="1">
            <p:custDataLst>
              <p:tags r:id="rId1"/>
            </p:custDataLst>
          </p:nvPr>
        </p:nvSpPr>
        <p:spPr>
          <a:xfrm>
            <a:off x="457200" y="1143000"/>
            <a:ext cx="11353800" cy="48499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7" name="Rectangle 1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1999" cy="418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Rectangle 17" hidden="1"/>
          <p:cNvSpPr/>
          <p:nvPr userDrawn="1">
            <p:custDataLst>
              <p:tags r:id="rId4"/>
            </p:custDataLst>
          </p:nvPr>
        </p:nvSpPr>
        <p:spPr>
          <a:xfrm>
            <a:off x="5229225" y="6392987"/>
            <a:ext cx="6648450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10BF9-5C82-48A8-8BC6-FEBEA76D4129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MIO_LOGOPLACEHOLDER#LowerLeftSmallWide" hidden="1">
            <a:extLst>
              <a:ext uri="{FF2B5EF4-FFF2-40B4-BE49-F238E27FC236}">
                <a16:creationId xmlns:a16="http://schemas.microsoft.com/office/drawing/2014/main" id="{F1CCE3E9-DCB6-4940-A85B-0B453D43F2D3}"/>
              </a:ext>
            </a:extLst>
          </p:cNvPr>
          <p:cNvSpPr/>
          <p:nvPr userDrawn="1"/>
        </p:nvSpPr>
        <p:spPr>
          <a:xfrm>
            <a:off x="394913" y="6174567"/>
            <a:ext cx="1993392" cy="43891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0" i="0" u="none" baseline="0" dirty="0">
              <a:solidFill>
                <a:srgbClr val="55565A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Optum#LowerLeftSmallWide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6171438"/>
            <a:ext cx="1455386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2B5A-94AB-40DF-B369-3A482FECDAA3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7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9" name="Rectangle 8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3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9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Rectangle 9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104900"/>
            <a:ext cx="5378451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537845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5" name="Imag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6134100" y="0"/>
            <a:ext cx="6057900" cy="6858000"/>
          </a:xfrm>
          <a:blipFill>
            <a:blip r:embed="rId5"/>
            <a:stretch>
              <a:fillRect/>
            </a:stretch>
          </a:blipFill>
        </p:spPr>
        <p:txBody>
          <a:bodyPr lIns="914400" rIns="91440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7" name="Rectangle 6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8" name="Rectangle 7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5421086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4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11185357" y="6392987"/>
            <a:ext cx="692317" cy="5107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3" name="MIO_LOGOPLACEHOLDER#CenterBigWide" hidden="1"/>
          <p:cNvSpPr/>
          <p:nvPr userDrawn="1"/>
        </p:nvSpPr>
        <p:spPr>
          <a:xfrm>
            <a:off x="3385009" y="2060721"/>
            <a:ext cx="994399" cy="166969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457200" y="301336"/>
            <a:ext cx="11353800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009" y="2122275"/>
            <a:ext cx="5332412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barthol\Desktop\Charlotte Work\Tools\PPT\Empower\2019 PPT cover images\4-father-child-doctor-laptop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8550233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801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aker name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b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Speaker 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03068"/>
            <a:ext cx="7178221" cy="484632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hone/email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Tel: 123-456-7890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35" name="MIO_LOGOPLACEHOLDER#LowerLeftMediumWide" hidden="1"/>
          <p:cNvSpPr/>
          <p:nvPr userDrawn="1"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7" name="Thank you or main 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514348" y="638629"/>
            <a:ext cx="7178040" cy="2559019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closing language</a:t>
            </a:r>
          </a:p>
        </p:txBody>
      </p:sp>
      <p:sp>
        <p:nvSpPr>
          <p:cNvPr id="26" name="Rectangle 25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8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14348" y="3177964"/>
            <a:ext cx="7178040" cy="46491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 if needed</a:t>
            </a:r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cbarthol\Desktop\Charlotte Work\Tools\PPT\Empower\2019 PPT cover images\5-doctor-tablet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0070274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87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barthol\Desktop\Charlotte Work\Tools\PPT\Empower\2019 PPT cover images\meeting-post-its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33"/>
            <a:ext cx="12191999" cy="6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0070274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09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barthol\Desktop\Charlotte Work\Tools\PPT\Empower\2019 PPT cover images\7-woman-sitting-phone-mobile-16x9.jpe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" t="869"/>
          <a:stretch/>
        </p:blipFill>
        <p:spPr bwMode="auto">
          <a:xfrm>
            <a:off x="0" y="0"/>
            <a:ext cx="12191999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1" y="-233"/>
            <a:ext cx="10070274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4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zion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33"/>
            <a:ext cx="12192000" cy="685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31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Milit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barthol\Desktop\Charlotte Work\Tools\PPT\Empower\2019 PPT cover images\9-military-army-family-happy-16x9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4"/>
            <a:ext cx="12192000" cy="68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 userDrawn="1"/>
        </p:nvSpPr>
        <p:spPr bwMode="gray">
          <a:xfrm>
            <a:off x="0" y="-233"/>
            <a:ext cx="11008425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6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gray">
          <a:xfrm>
            <a:off x="495301" y="1104900"/>
            <a:ext cx="7440386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95301" y="3924300"/>
            <a:ext cx="7440386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95300" y="4990648"/>
            <a:ext cx="7440011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30" name="MIO_LOGOPLACEHOLDER#LowerLeftMediumWide" hidden="1"/>
          <p:cNvSpPr/>
          <p:nvPr/>
        </p:nvSpPr>
        <p:spPr>
          <a:xfrm>
            <a:off x="583916" y="5841607"/>
            <a:ext cx="584484" cy="63269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2" name="Rectangle 11" hidden="1"/>
          <p:cNvSpPr/>
          <p:nvPr>
            <p:custDataLst>
              <p:tags r:id="rId1"/>
            </p:custDataLst>
          </p:nvPr>
        </p:nvSpPr>
        <p:spPr>
          <a:xfrm>
            <a:off x="426027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4" name="Rectangle 13" hidden="1"/>
          <p:cNvSpPr/>
          <p:nvPr>
            <p:custDataLst>
              <p:tags r:id="rId2"/>
            </p:custDataLst>
          </p:nvPr>
        </p:nvSpPr>
        <p:spPr>
          <a:xfrm>
            <a:off x="457200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6" y="5843363"/>
            <a:ext cx="2092117" cy="6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2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11315700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19100" y="7039123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4"/>
                </a:solidFill>
              </a:defRPr>
            </a:lvl1pPr>
          </a:lstStyle>
          <a:p>
            <a:fld id="{1C0BFA25-181E-4463-ABC4-6F794643840D}" type="datetime1">
              <a:rPr lang="en-US" smtClean="0"/>
              <a:t>9/28/2021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IO_LOGOPLACEHOLDER#LowerLeftSmallWide" hidden="1"/>
          <p:cNvSpPr/>
          <p:nvPr/>
        </p:nvSpPr>
        <p:spPr>
          <a:xfrm>
            <a:off x="392112" y="6174567"/>
            <a:ext cx="1890821" cy="4357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18" name="empower - DO NOT DELETE!!!" hidden="1"/>
          <p:cNvSpPr/>
          <p:nvPr>
            <p:custDataLst>
              <p:tags r:id="rId42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err="1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8C8B57B-BCDA-4101-B4DD-87F49D6D3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408" y="6448111"/>
            <a:ext cx="539496" cy="23083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4"/>
                </a:solidFill>
              </a:defRPr>
            </a:lvl1pPr>
          </a:lstStyle>
          <a:p>
            <a:fld id="{901F1369-4AEB-4520-96C0-9F78886180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Box 5" hidden="1"/>
          <p:cNvSpPr txBox="1"/>
          <p:nvPr>
            <p:custDataLst>
              <p:tags r:id="rId43"/>
            </p:custDataLst>
          </p:nvPr>
        </p:nvSpPr>
        <p:spPr>
          <a:xfrm rot="20625550">
            <a:off x="1934612" y="2925786"/>
            <a:ext cx="8322776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90000"/>
              </a:lnSpc>
              <a:spcAft>
                <a:spcPts val="400"/>
              </a:spcAft>
            </a:pP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7" name="Optum#LowerLeftSmallWide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44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6171438"/>
            <a:ext cx="1455386" cy="4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1" y="6414340"/>
            <a:ext cx="8178408" cy="3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>
                <a:solidFill>
                  <a:schemeClr val="accent4"/>
                </a:solidFill>
              </a:defRPr>
            </a:lvl1pPr>
          </a:lstStyle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89" r:id="rId26"/>
    <p:sldLayoutId id="2147483990" r:id="rId27"/>
    <p:sldLayoutId id="2147483991" r:id="rId28"/>
    <p:sldLayoutId id="2147483992" r:id="rId29"/>
    <p:sldLayoutId id="2147483993" r:id="rId30"/>
    <p:sldLayoutId id="2147483994" r:id="rId31"/>
    <p:sldLayoutId id="2147483995" r:id="rId32"/>
    <p:sldLayoutId id="2147483996" r:id="rId33"/>
    <p:sldLayoutId id="2147483997" r:id="rId34"/>
    <p:sldLayoutId id="2147483998" r:id="rId35"/>
    <p:sldLayoutId id="2147483999" r:id="rId36"/>
    <p:sldLayoutId id="2147484000" r:id="rId37"/>
    <p:sldLayoutId id="2147484001" r:id="rId38"/>
    <p:sldLayoutId id="2147484002" r:id="rId39"/>
    <p:sldLayoutId id="2147484003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Impact Analysis: Inpatient Exclusions in the CDR BE Encounter Groups</a:t>
            </a:r>
            <a:endParaRPr lang="en-US" sz="6000" kern="1400" spc="-50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Amendola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September 2021</a:t>
            </a:r>
          </a:p>
        </p:txBody>
      </p:sp>
    </p:spTree>
    <p:extLst>
      <p:ext uri="{BB962C8B-B14F-4D97-AF65-F5344CB8AC3E}">
        <p14:creationId xmlns:p14="http://schemas.microsoft.com/office/powerpoint/2010/main" val="307291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8598-09AE-4224-BBD2-5C87E3F6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H053731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92E6DBE1-4312-4270-A069-9FC371DAB9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10407"/>
            <a:ext cx="5676900" cy="4513256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56F623ED-153D-4723-BDD2-AD80F77D2F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026" y="1654631"/>
            <a:ext cx="5906878" cy="451325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B5DDA-9C5B-4C54-AC54-B54623597B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R&amp;B Exclusion Working as Intended %Zero-Day Stays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480A5-4D74-4629-B579-03EC15EBFF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7E4E1-4DC6-4909-96FE-11B09A9C86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84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C006-DEB5-4ECF-9771-09311D608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H053731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50B63F72-A60C-406C-B36B-6CB0808C53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8" y="1654631"/>
            <a:ext cx="5304983" cy="4250869"/>
          </a:xfrm>
        </p:spPr>
      </p:pic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E20D2EEB-73F2-40CF-A69C-8778E51FDF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654631"/>
            <a:ext cx="5456634" cy="425086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C2AA2-C6F9-43FB-95B7-22DED16462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Exclusion Greatly reduces % Zero Day Stays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9D60E-F370-4262-86D2-1B3D19B2B6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866C9-123F-4A9C-9497-72D6576FC8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660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166B-57CF-4BC9-B99E-77A77565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H053731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C241F988-7817-4E8E-8D60-5B75096DF9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10407"/>
            <a:ext cx="5733378" cy="4413875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A7841899-1003-4226-A309-6BD359AD8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10408"/>
            <a:ext cx="5813425" cy="43699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83183-ADF1-45BC-85F1-8359F359C5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ALOS appears typical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2384D-5F12-4DB1-B822-242B5F4067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49035-CBCE-4532-AB57-40B61901D9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4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2C71-42A9-41F8-8611-A5FBC571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Snapshot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DD47D-8BD3-4190-BF52-2AA8D7E61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1+ Day Stays Unaffected (1 of 2)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95053-EE27-413E-BB51-E9F4E65AD1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23303-59CD-4E4C-B26E-B0D602B429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7" name="Content Placeholder 16" descr="Teams&#10;&#10;Description automatically generated with low confidence">
            <a:extLst>
              <a:ext uri="{FF2B5EF4-FFF2-40B4-BE49-F238E27FC236}">
                <a16:creationId xmlns:a16="http://schemas.microsoft.com/office/drawing/2014/main" id="{D431A853-E738-4B8C-8CF2-C59D86E9DC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54631"/>
            <a:ext cx="5524500" cy="1958135"/>
          </a:xfrm>
        </p:spPr>
      </p:pic>
      <p:pic>
        <p:nvPicPr>
          <p:cNvPr id="19" name="Content Placeholder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FD1FB5-DEE2-456E-97C3-05AB6557A3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610407"/>
            <a:ext cx="5661025" cy="2083768"/>
          </a:xfrm>
        </p:spPr>
      </p:pic>
      <p:pic>
        <p:nvPicPr>
          <p:cNvPr id="21" name="Picture 20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A08F339E-C739-4B2E-AAE7-51AB9F712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2" y="3656990"/>
            <a:ext cx="5336907" cy="2082727"/>
          </a:xfrm>
          <a:prstGeom prst="rect">
            <a:avLst/>
          </a:prstGeom>
        </p:spPr>
      </p:pic>
      <p:pic>
        <p:nvPicPr>
          <p:cNvPr id="23" name="Picture 22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C75A6D95-5749-46AC-A0BA-31C5E7C6E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3740991"/>
            <a:ext cx="5661025" cy="19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38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A33F-4731-48D8-90AA-77738888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Snapshot </a:t>
            </a:r>
          </a:p>
        </p:txBody>
      </p:sp>
      <p:pic>
        <p:nvPicPr>
          <p:cNvPr id="9" name="Content Placeholder 8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2919BA6F-B357-418B-83C5-4C4D545C7D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753800"/>
            <a:ext cx="5524500" cy="2223525"/>
          </a:xfrm>
        </p:spPr>
      </p:pic>
      <p:pic>
        <p:nvPicPr>
          <p:cNvPr id="11" name="Content Placeholder 10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7ED4B53E-08D0-4271-A7BB-7ED3D893FD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76327"/>
            <a:ext cx="5661025" cy="197847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D7EE9-777E-4D34-AD42-45AC38C1A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1+ Day Stays Unaffected (2 of 2)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11F8F-A463-43E9-8A49-BE258EB05D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ACE49-85FD-485F-8A8E-E025D499EA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0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046642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BA3330-0CB6-4420-8AA3-9577883A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Impact: Analysis of Inpatient Exclusions for Non-R&amp;B Encounter Groups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4793E-E39E-4783-B60D-54EC768F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Clients</a:t>
            </a:r>
          </a:p>
          <a:p>
            <a:pPr marL="573088" lvl="1" indent="-342900"/>
            <a:r>
              <a:rPr lang="en-US" dirty="0"/>
              <a:t>H641171</a:t>
            </a:r>
          </a:p>
          <a:p>
            <a:pPr marL="573088" lvl="1" indent="-342900"/>
            <a:r>
              <a:rPr lang="en-US" dirty="0"/>
              <a:t>H406239</a:t>
            </a:r>
          </a:p>
          <a:p>
            <a:pPr marL="573088" lvl="1" indent="-342900"/>
            <a:r>
              <a:rPr lang="en-US" dirty="0"/>
              <a:t>H053731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Metrics</a:t>
            </a:r>
          </a:p>
          <a:p>
            <a:pPr marL="573088" lvl="1" indent="-342900"/>
            <a:r>
              <a:rPr lang="en-US" dirty="0"/>
              <a:t>Production Vs. Simulation of ‘Excluded’ Encounters</a:t>
            </a:r>
          </a:p>
          <a:p>
            <a:pPr marL="573088" lvl="1" indent="-342900"/>
            <a:r>
              <a:rPr lang="en-US" dirty="0"/>
              <a:t>For Years 2018-2021</a:t>
            </a:r>
          </a:p>
          <a:p>
            <a:pPr marL="573088" lvl="1" indent="-342900"/>
            <a:r>
              <a:rPr lang="en-US" dirty="0"/>
              <a:t>% Zero-Day Stays</a:t>
            </a:r>
          </a:p>
          <a:p>
            <a:pPr marL="573088" lvl="1" indent="-342900"/>
            <a:r>
              <a:rPr lang="en-US" dirty="0"/>
              <a:t>Visualization of Distribution of Frequency of Stay Days</a:t>
            </a:r>
          </a:p>
          <a:p>
            <a:pPr marL="573088" lvl="1" indent="-342900"/>
            <a:r>
              <a:rPr lang="en-US" dirty="0"/>
              <a:t>Average Length of stay</a:t>
            </a:r>
          </a:p>
          <a:p>
            <a:pPr marL="573088" lvl="1" indent="-34290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8B4BAB-0C34-4449-A8F3-5206C2E5D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Selected Clients, Key Metrics</a:t>
            </a:r>
          </a:p>
        </p:txBody>
      </p:sp>
    </p:spTree>
    <p:extLst>
      <p:ext uri="{BB962C8B-B14F-4D97-AF65-F5344CB8AC3E}">
        <p14:creationId xmlns:p14="http://schemas.microsoft.com/office/powerpoint/2010/main" val="427357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5F12-6AD4-41CB-9069-7CDEA18D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Impact: Analysis of Inpatient Exclusions for Non-R&amp;B Encounter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B3875-E8BC-4182-BF43-A72BBF1A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L1_CLIAMs</a:t>
            </a:r>
          </a:p>
          <a:p>
            <a:pPr lvl="1"/>
            <a:r>
              <a:rPr lang="en-US" dirty="0"/>
              <a:t>Determine R&amp;B Status for encounters with claims</a:t>
            </a:r>
          </a:p>
          <a:p>
            <a:pPr lvl="1"/>
            <a:r>
              <a:rPr lang="en-US" dirty="0"/>
              <a:t>Simple Boolean </a:t>
            </a:r>
          </a:p>
          <a:p>
            <a:pPr lvl="1"/>
            <a:r>
              <a:rPr lang="en-US" dirty="0"/>
              <a:t>Encounter ‘has’ R&amp;B, with one or more supporting claims with R&amp;B code</a:t>
            </a:r>
          </a:p>
          <a:p>
            <a:pPr>
              <a:buNone/>
            </a:pPr>
            <a:r>
              <a:rPr lang="en-US" dirty="0"/>
              <a:t>Identify Events with Zero Stay Days, and no R&amp;B encounters</a:t>
            </a:r>
          </a:p>
          <a:p>
            <a:pPr>
              <a:buNone/>
            </a:pPr>
            <a:r>
              <a:rPr lang="en-US" dirty="0"/>
              <a:t>Filter these events from calculations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46C4D-6E9F-4C68-9210-E1EFE7D06F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Description of Exclusions logic for Simulation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3BD1A-9DF9-4F9E-A3C6-3B9D04B02C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D39A8-AA83-4824-ABAF-FDA371E592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7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A98845-7A4A-4E54-A87D-92910665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H641171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0DEE7687-CB52-497D-B04C-C18AF3752E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54631"/>
            <a:ext cx="5524500" cy="4470124"/>
          </a:xfrm>
        </p:spPr>
      </p:pic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E2B08B72-BA91-498D-B727-1874CB9512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37" y="1719329"/>
            <a:ext cx="5967263" cy="440542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5A5E66-7D5B-4433-8162-97A78CB81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Exclusion Greatly reduces % Zero Day Stays – still slightly high.</a:t>
            </a:r>
          </a:p>
        </p:txBody>
      </p:sp>
    </p:spTree>
    <p:extLst>
      <p:ext uri="{BB962C8B-B14F-4D97-AF65-F5344CB8AC3E}">
        <p14:creationId xmlns:p14="http://schemas.microsoft.com/office/powerpoint/2010/main" val="55931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818A7-D035-4D4C-9244-7D62E4A5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H641171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FCAAB715-9FA2-4F36-B977-69B06EBC90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8" y="1825625"/>
            <a:ext cx="5210093" cy="4622486"/>
          </a:xfrm>
        </p:spPr>
      </p:pic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8FD16D31-2030-445D-B30F-694173877C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430" y="1825625"/>
            <a:ext cx="5736828" cy="45894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2161E-C6E2-4446-8A50-E397CFA9D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Exclusion Greatly reduces % Zero Day Stays – still slightly high.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8586D-4BAA-4DE3-8FB1-361E197E418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5CCD4-EEB2-40A9-BB49-FFC0FEF85C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0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1EFA-EA5E-480B-ADE9-B7DF3F29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H641171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9593B131-EAC0-446F-B82B-429878D75D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1654631"/>
            <a:ext cx="5690347" cy="4223359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58AFEBF2-5B9B-4475-97AF-157C40DD6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92" y="1654631"/>
            <a:ext cx="5938034" cy="442344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7A84-26AB-4A03-B36C-72680552B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Average Length of Stay – expected range </a:t>
            </a:r>
            <a:r>
              <a:rPr lang="en-US" dirty="0" err="1"/>
              <a:t>acheived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2D7B4-AA3C-47AD-A289-416FF41043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8503A-CF42-4E5D-B894-D116E1DCF1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4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D8C7-F8E7-4302-BEE6-F69BF5C8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H406239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D17BA42C-0D13-49CD-A032-A7FB07BF9F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54630"/>
            <a:ext cx="5600700" cy="4455713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2801AE84-4404-44F2-BEFF-285035DAF7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54631"/>
            <a:ext cx="5813427" cy="445571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B8F1F-D507-4A62-A724-AD6496B0AF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Mission Accomplished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E28CD-8145-4257-ACC1-52C2ECF2BC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2715E-D2FC-485D-8787-02CC6B0414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0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F169-403F-4F31-8000-33D850991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H406239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BE86E11E-0B52-4DE8-97BD-14FC44AF76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8" y="1825625"/>
            <a:ext cx="5099843" cy="4221492"/>
          </a:xfrm>
        </p:spPr>
      </p:pic>
      <p:pic>
        <p:nvPicPr>
          <p:cNvPr id="13" name="Content Placeholder 12" descr="Chart, bar chart&#10;&#10;Description automatically generated">
            <a:extLst>
              <a:ext uri="{FF2B5EF4-FFF2-40B4-BE49-F238E27FC236}">
                <a16:creationId xmlns:a16="http://schemas.microsoft.com/office/drawing/2014/main" id="{A7A02ED6-E873-431B-810E-D65FD90213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25625"/>
            <a:ext cx="5456634" cy="42214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20FF2-DEB9-4784-8A30-ED77F62F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Mission Accomplished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7EE51-956D-4EF4-A21E-EA8C953A24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721EB-57E4-4389-9877-0B7A68E32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6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E909-5DDF-4E28-A2C1-A8C4C7B4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H406239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F429A733-4DAE-47F8-86C7-36CBFF213D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54631"/>
            <a:ext cx="5733378" cy="4444955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923642F4-EF87-4127-B2B2-D4B73EEBD5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54631"/>
            <a:ext cx="5813425" cy="454177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736D0-1796-48BD-8CA4-AE491C7FD7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ALOS appears typical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1434C-D5BF-4318-85BD-940F2AB1A0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© 2020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61A74-EF93-4C33-8C3F-F49BF32E9B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01F1369-4AEB-4520-96C0-9F78886180C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6616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822d4cc4-1d5e-4231-9595-f67af2bf41b7"/>
  <p:tag name="MIO_UPDATE" val="True"/>
  <p:tag name="MIO_VERSION" val="13.11.2017 12:23:30"/>
  <p:tag name="MIO_DBID" val="105C9A49-0F00-47E0-A9B9-86E2A99454C8"/>
  <p:tag name="MIO_LASTDOWNLOADED" val="02.05.2018 13:30:33"/>
  <p:tag name="MIO_OBJECTNAME" val="Optum#LowerLeftSmallWide"/>
  <p:tag name="MIO_LASTEDITORNAME" val="Charlotte Bartholomew"/>
  <p:tag name="MIO_LOGOPLACEHOLDER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LOGOPLACEHOLDER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5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40"/>
  <p:tag name="MIO_HDS" val="True"/>
  <p:tag name="MIO_SKIPVERSION" val="01.01.0001 00:00:00"/>
  <p:tag name="MIO_EKGUID" val="6a645508-c274-414b-b194-88fb038b781a"/>
  <p:tag name="MIO_UPDATE" val="True"/>
  <p:tag name="MIO_VERSION" val="10.06.2019 16:05:23"/>
  <p:tag name="MIO_DBID" val="105C9A49-0F00-47E0-A9B9-86E2A99454C8"/>
  <p:tag name="MIO_LASTDOWNLOADED" val="10.06.2019 16:05:26"/>
  <p:tag name="MIO_OBJECTNAME" val="Optum Wide"/>
  <p:tag name="MIO_LASTEDITORNAME" val="Charlotte Bartholomew"/>
  <p:tag name="MIO_CDID" val="451eeb19-c04f-4baa-b219-473a5b7aed7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Watermark;Add a watermark (examples: Confidential, Draft, Sample)"/>
  <p:tag name="MIO_USER_INPUT_OPTIONAL" val=" "/>
  <p:tag name="MIO_USER_INPUT_TEXT" val=" 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822d4cc4-1d5e-4231-9595-f67af2bf41b7"/>
  <p:tag name="MIO_UPDATE" val="True"/>
  <p:tag name="MIO_VERSION" val="13.11.2017 12:23:30"/>
  <p:tag name="MIO_DBID" val="105C9A49-0F00-47E0-A9B9-86E2A99454C8"/>
  <p:tag name="MIO_LASTDOWNLOADED" val="02.05.2018 13:30:33"/>
  <p:tag name="MIO_OBJECTNAME" val="Optum#LowerLeftSmallWide"/>
  <p:tag name="MIO_LASTEDITORNAME" val="Charlotte Bartholomew"/>
  <p:tag name="MIO_LOGOPLACEHOLDER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0f304fc-acb6-447c-adae-cbf45c80f260"/>
  <p:tag name="MIO_EKGUID" val="2f9a4c15-bd64-48fc-ae0a-f999cf49f6e9"/>
  <p:tag name="MIO_UPDATE" val="True"/>
  <p:tag name="MIO_VERSION" val="13.11.2017 12:22:00"/>
  <p:tag name="MIO_DBID" val="105C9A49-0F00-47E0-A9B9-86E2A99454C8"/>
  <p:tag name="MIO_LASTDOWNLOADED" val="13.11.2017 12:22:00"/>
  <p:tag name="MIO_OBJECTNAME" val="Wide Optum#optumbig"/>
  <p:tag name="MIO_LASTEDITORNAME" val="Charlotte Bartholomew"/>
  <p:tag name="MIO_LOGOPLACEHOLDER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heme/theme1.xml><?xml version="1.0" encoding="utf-8"?>
<a:theme xmlns:a="http://schemas.openxmlformats.org/drawingml/2006/main" name="Default Theme">
  <a:themeElements>
    <a:clrScheme name="Optum - Empower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FFFFFF"/>
            </a:solidFill>
            <a:latin typeface="Arial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rtlCol="0">
        <a:spAutoFit/>
      </a:bodyPr>
      <a:lstStyle>
        <a:defPPr algn="l" rtl="0" eaLnBrk="1" fontAlgn="auto" hangingPunct="1">
          <a:lnSpc>
            <a:spcPct val="90000"/>
          </a:lnSpc>
          <a:spcBef>
            <a:spcPts val="0"/>
          </a:spcBef>
          <a:spcAft>
            <a:spcPts val="400"/>
          </a:spcAft>
          <a:defRPr sz="1400" b="0" i="0" u="none" baseline="0" dirty="0" smtClean="0">
            <a:solidFill>
              <a:srgbClr val="55565A"/>
            </a:solidFill>
            <a:latin typeface="Arial"/>
          </a:defRPr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spe:Receivers xmlns:spe="http://schemas.microsoft.com/sharepoint/events">
  <Receiver>
    <Name/>
    <Synchronization>Asynchronous</Synchronization>
    <Type>10003</Type>
    <SequenceNumber>10000</SequenceNumber>
    <Url/>
    <Assembly>Optum_EPI_Common, Version=1.0.0.0, Culture=neutral, PublicKeyToken=f1423e9e7790b317</Assembly>
    <Class>Optum_EPI_Common.Event_Receivers.Auditing.AuditingEvents</Class>
    <Data/>
    <Filter/>
  </Receiver>
  <Receiver>
    <Name/>
    <Synchronization>Asynchronous</Synchronization>
    <Type>10002</Type>
    <SequenceNumber>10000</SequenceNumber>
    <Url/>
    <Assembly>Optum_EPI_Common, Version=1.0.0.0, Culture=neutral, PublicKeyToken=f1423e9e7790b317</Assembly>
    <Class>Optum_EPI_Common.Event_Receivers.Auditing.AuditingEvents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8E6CAA81EF3A44BA4646087124E6A2" ma:contentTypeVersion="50" ma:contentTypeDescription="Create a new document." ma:contentTypeScope="" ma:versionID="0ca5597bff7b8ccccc692ec8f20f6c1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962b37e1f0a60323fad4d4a88590589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DDC56A-FB06-4CC7-94CC-9C67E94304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65AEAF-400B-4863-AC0E-10A4B37169A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0AFFE3F-CA0C-4FC8-BB79-CE7BC8FEA6CD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8AF90AF-F6BD-441C-A324-51B1E9074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18299</TotalTime>
  <Words>526</Words>
  <Application>Microsoft Office PowerPoint</Application>
  <PresentationFormat>Widescreen</PresentationFormat>
  <Paragraphs>68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Default Theme</vt:lpstr>
      <vt:lpstr>Impact Analysis: Inpatient Exclusions in the CDR BE Encounter Groups</vt:lpstr>
      <vt:lpstr>Impact: Analysis of Inpatient Exclusions for Non-R&amp;B Encounter Groups</vt:lpstr>
      <vt:lpstr>Impact: Analysis of Inpatient Exclusions for Non-R&amp;B Encounter Groups</vt:lpstr>
      <vt:lpstr>H641171</vt:lpstr>
      <vt:lpstr>H641171</vt:lpstr>
      <vt:lpstr>H641171</vt:lpstr>
      <vt:lpstr>H406239</vt:lpstr>
      <vt:lpstr>H406239</vt:lpstr>
      <vt:lpstr>H406239</vt:lpstr>
      <vt:lpstr>H053731</vt:lpstr>
      <vt:lpstr>H053731</vt:lpstr>
      <vt:lpstr>H053731</vt:lpstr>
      <vt:lpstr>Quick Snapshot </vt:lpstr>
      <vt:lpstr>Quick Snapshot </vt:lpstr>
      <vt:lpstr>PowerPoint Presentation</vt:lpstr>
    </vt:vector>
  </TitlesOfParts>
  <Company>UnitedHealth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Bartholomew</dc:creator>
  <cp:lastModifiedBy>Amendola, Christopher A</cp:lastModifiedBy>
  <cp:revision>139</cp:revision>
  <dcterms:created xsi:type="dcterms:W3CDTF">2019-06-11T18:23:50Z</dcterms:created>
  <dcterms:modified xsi:type="dcterms:W3CDTF">2021-09-28T16:08:55Z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0x010100148E6CAA81EF3A44BA4646087124E6A2</vt:lpwstr>
  </property>
</Properties>
</file>